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C03BA9-3077-4DD0-B7D4-6AEF4480CDB7}" v="452" dt="2024-08-19T17:12:30.0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6128" autoAdjust="0"/>
  </p:normalViewPr>
  <p:slideViewPr>
    <p:cSldViewPr snapToGrid="0">
      <p:cViewPr varScale="1">
        <p:scale>
          <a:sx n="145" d="100"/>
          <a:sy n="145" d="100"/>
        </p:scale>
        <p:origin x="124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B9710-0DB4-4A9A-A7E3-7A1190E63BEF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8F9D9-5DD8-4955-9EE3-344F163B3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2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46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2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21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90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8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9439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4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0679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13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5932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583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205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3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16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22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7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19.png"/><Relationship Id="rId3" Type="http://schemas.openxmlformats.org/officeDocument/2006/relationships/image" Target="../media/image12.jpg"/><Relationship Id="rId7" Type="http://schemas.openxmlformats.org/officeDocument/2006/relationships/hyperlink" Target="https://github.com/Realife-Brahmin" TargetMode="External"/><Relationship Id="rId12" Type="http://schemas.openxmlformats.org/officeDocument/2006/relationships/image" Target="../media/image18.jp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hyperlink" Target="mailto::aryan.r.jha@gmail.com" TargetMode="External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hyperlink" Target="https://www.linkedin.com/in/aryan-r-jha/" TargetMode="External"/><Relationship Id="rId14" Type="http://schemas.openxmlformats.org/officeDocument/2006/relationships/hyperlink" Target="https://github.com/Realife-Brahmin/MultiPeriod-DistOPF-Benchmar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accent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16" y="179840"/>
            <a:ext cx="4695307" cy="2900731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rgbClr val="C00000"/>
            </a:solidFill>
          </a:ln>
        </p:spPr>
        <p:txBody>
          <a:bodyPr/>
          <a:lstStyle/>
          <a:p>
            <a:pPr algn="l"/>
            <a:r>
              <a:rPr lang="en-US" sz="4000" dirty="0">
                <a:latin typeface="+mj-lt"/>
              </a:rPr>
              <a:t>Aryan Ritwajeet Jha</a:t>
            </a:r>
            <a:br>
              <a:rPr lang="en-US" dirty="0">
                <a:latin typeface="+mj-lt"/>
              </a:rPr>
            </a:br>
            <a:r>
              <a:rPr lang="en-US" sz="1600" dirty="0">
                <a:latin typeface="+mj-lt"/>
              </a:rPr>
              <a:t>Graduate Research Assistant</a:t>
            </a:r>
            <a:r>
              <a:rPr lang="en-US" sz="1600" baseline="30000" dirty="0">
                <a:latin typeface="+mj-lt"/>
              </a:rPr>
              <a:t>1</a:t>
            </a:r>
            <a:br>
              <a:rPr lang="en-US" sz="1600" b="0" dirty="0">
                <a:latin typeface="+mj-lt"/>
              </a:rPr>
            </a:br>
            <a:r>
              <a:rPr lang="en-US" sz="1600" dirty="0">
                <a:latin typeface="+mj-lt"/>
              </a:rPr>
              <a:t>Supervisor:</a:t>
            </a:r>
            <a:r>
              <a:rPr lang="en-US" sz="1600" b="0" dirty="0">
                <a:latin typeface="+mj-lt"/>
              </a:rPr>
              <a:t> Dr. Anamika Dubey, Associate Professor</a:t>
            </a:r>
            <a:r>
              <a:rPr lang="en-US" sz="1600" b="0" baseline="30000" dirty="0">
                <a:latin typeface="+mj-lt"/>
              </a:rPr>
              <a:t>1</a:t>
            </a:r>
            <a:br>
              <a:rPr lang="en-US" sz="1600" b="0" baseline="30000" dirty="0">
                <a:latin typeface="+mj-lt"/>
              </a:rPr>
            </a:br>
            <a:r>
              <a:rPr lang="en-US" sz="2400" baseline="30000" dirty="0">
                <a:latin typeface="+mj-lt"/>
              </a:rPr>
              <a:t>Degree</a:t>
            </a:r>
            <a:r>
              <a:rPr lang="en-US" sz="2400" b="0" baseline="30000" dirty="0">
                <a:latin typeface="+mj-lt"/>
              </a:rPr>
              <a:t>: PhD in Electrical and Computing Engineering</a:t>
            </a:r>
            <a:br>
              <a:rPr lang="en-US" sz="2400" dirty="0">
                <a:latin typeface="+mj-lt"/>
              </a:rPr>
            </a:br>
            <a:r>
              <a:rPr lang="en-US" sz="1600" dirty="0">
                <a:latin typeface="+mj-lt"/>
              </a:rPr>
              <a:t>Started: </a:t>
            </a:r>
            <a:r>
              <a:rPr lang="en-US" sz="1600" b="0" dirty="0">
                <a:latin typeface="+mj-lt"/>
              </a:rPr>
              <a:t>Fall </a:t>
            </a:r>
            <a:r>
              <a:rPr lang="en-US" sz="1600" b="0" i="0" dirty="0">
                <a:latin typeface="+mj-lt"/>
              </a:rPr>
              <a:t>2022</a:t>
            </a:r>
            <a:br>
              <a:rPr lang="en-US" sz="1600" i="0" dirty="0">
                <a:latin typeface="+mj-lt"/>
              </a:rPr>
            </a:br>
            <a:r>
              <a:rPr lang="en-US" sz="1600" i="0" dirty="0">
                <a:latin typeface="+mj-lt"/>
              </a:rPr>
              <a:t>Expected Graduation: </a:t>
            </a:r>
            <a:r>
              <a:rPr lang="en-US" sz="1600" b="0" i="0" dirty="0">
                <a:latin typeface="+mj-lt"/>
              </a:rPr>
              <a:t>Summer 2026</a:t>
            </a:r>
            <a:br>
              <a:rPr lang="en-US" sz="1600" b="0" i="0" dirty="0">
                <a:latin typeface="+mj-lt"/>
              </a:rPr>
            </a:br>
            <a:r>
              <a:rPr lang="en-US" sz="1600" i="0" dirty="0">
                <a:latin typeface="+mj-lt"/>
              </a:rPr>
              <a:t>Desired Post Graduation Move</a:t>
            </a:r>
            <a:r>
              <a:rPr lang="en-US" sz="1600" b="0" i="0" dirty="0">
                <a:latin typeface="+mj-lt"/>
              </a:rPr>
              <a:t>: Power Engineering Industry, Utility or R&amp;D in DOE National Labs</a:t>
            </a:r>
            <a:br>
              <a:rPr lang="en-US" sz="1600" b="1" i="0" dirty="0">
                <a:latin typeface="+mn-lt"/>
              </a:rPr>
            </a:br>
            <a:r>
              <a:rPr lang="en-US" sz="1050" b="0" baseline="30000" dirty="0">
                <a:solidFill>
                  <a:schemeClr val="bg1"/>
                </a:solidFill>
              </a:rPr>
              <a:t>1 </a:t>
            </a:r>
            <a:r>
              <a:rPr lang="en-US" sz="1000" b="0" dirty="0">
                <a:solidFill>
                  <a:schemeClr val="bg1"/>
                </a:solidFill>
              </a:rPr>
              <a:t>Energy Systems Innovation Center, School of Electrical Engineering and Computer Science, Voiland College of Engineering, Washington State University, Pullman</a:t>
            </a:r>
            <a:br>
              <a:rPr lang="en-US" sz="1050" dirty="0">
                <a:solidFill>
                  <a:schemeClr val="bg1"/>
                </a:solidFill>
              </a:rPr>
            </a:br>
            <a:endParaRPr lang="en-US" sz="1600" dirty="0">
              <a:latin typeface="+mn-lt"/>
            </a:endParaRPr>
          </a:p>
        </p:txBody>
      </p:sp>
      <p:pic>
        <p:nvPicPr>
          <p:cNvPr id="5" name="Picture 4" descr="A person in a red shirt&#10;&#10;Description automatically generated">
            <a:extLst>
              <a:ext uri="{FF2B5EF4-FFF2-40B4-BE49-F238E27FC236}">
                <a16:creationId xmlns:a16="http://schemas.microsoft.com/office/drawing/2014/main" id="{2EFC8070-928A-CEA4-0E14-DB0FE370A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991" y="134302"/>
            <a:ext cx="1924594" cy="1924594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7720F35-D03F-EC2A-CED4-DF17C36BD839}"/>
              </a:ext>
            </a:extLst>
          </p:cNvPr>
          <p:cNvGrpSpPr/>
          <p:nvPr/>
        </p:nvGrpSpPr>
        <p:grpSpPr>
          <a:xfrm>
            <a:off x="193216" y="3192011"/>
            <a:ext cx="6291743" cy="3486149"/>
            <a:chOff x="209725" y="3192011"/>
            <a:chExt cx="6291743" cy="3486149"/>
          </a:xfrm>
        </p:grpSpPr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53BB4141-2AAF-B9A4-7AE9-84227D88CEC8}"/>
                </a:ext>
              </a:extLst>
            </p:cNvPr>
            <p:cNvSpPr/>
            <p:nvPr/>
          </p:nvSpPr>
          <p:spPr>
            <a:xfrm>
              <a:off x="209725" y="3192011"/>
              <a:ext cx="6291743" cy="3486149"/>
            </a:xfrm>
            <a:prstGeom prst="rect">
              <a:avLst/>
            </a:prstGeom>
            <a:pattFill prst="dashVert">
              <a:fgClr>
                <a:schemeClr val="bg2"/>
              </a:fgClr>
              <a:bgClr>
                <a:srgbClr val="7030A0"/>
              </a:bgClr>
            </a:patt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90757063-6D4B-47AF-6E67-348986207DA2}"/>
                </a:ext>
              </a:extLst>
            </p:cNvPr>
            <p:cNvGrpSpPr/>
            <p:nvPr/>
          </p:nvGrpSpPr>
          <p:grpSpPr>
            <a:xfrm>
              <a:off x="289462" y="3902348"/>
              <a:ext cx="5882039" cy="2733393"/>
              <a:chOff x="289462" y="3902348"/>
              <a:chExt cx="5882039" cy="2733393"/>
            </a:xfrm>
          </p:grpSpPr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2A93D1F-2B23-8FD9-7ADA-E7810D79CAC5}"/>
                  </a:ext>
                </a:extLst>
              </p:cNvPr>
              <p:cNvGrpSpPr/>
              <p:nvPr/>
            </p:nvGrpSpPr>
            <p:grpSpPr>
              <a:xfrm>
                <a:off x="313539" y="3902348"/>
                <a:ext cx="5782461" cy="793062"/>
                <a:chOff x="313539" y="3902348"/>
                <a:chExt cx="5782461" cy="793062"/>
              </a:xfrm>
            </p:grpSpPr>
            <p:pic>
              <p:nvPicPr>
                <p:cNvPr id="6" name="Picture 5" descr="NERC - North American Electric Reliability Corp - Cross-Sound Cable">
                  <a:extLst>
                    <a:ext uri="{FF2B5EF4-FFF2-40B4-BE49-F238E27FC236}">
                      <a16:creationId xmlns:a16="http://schemas.microsoft.com/office/drawing/2014/main" id="{5CBA6591-BA89-1CE1-5994-4D79B98DCA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3539" y="3902348"/>
                  <a:ext cx="2362200" cy="787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8" name="Subtitle 2">
                  <a:extLst>
                    <a:ext uri="{FF2B5EF4-FFF2-40B4-BE49-F238E27FC236}">
                      <a16:creationId xmlns:a16="http://schemas.microsoft.com/office/drawing/2014/main" id="{00A44370-BA14-2C30-4A23-41268F1698B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877423" y="3908010"/>
                  <a:ext cx="3218577" cy="78740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0" tIns="0" rIns="0" bIns="0" rtlCol="0" anchor="t" anchorCtr="1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800"/>
                    </a:spcBef>
                    <a:buFont typeface="Arial" panose="020B0604020202020204" pitchFamily="34" charset="0"/>
                    <a:buNone/>
                    <a:defRPr sz="3200" kern="1200">
                      <a:solidFill>
                        <a:schemeClr val="bg1">
                          <a:lumMod val="85000"/>
                        </a:schemeClr>
                      </a:solidFill>
                      <a:latin typeface="Corbel" panose="020B0503020204020204" pitchFamily="34" charset="0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4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4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4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4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800" b="1" dirty="0"/>
                    <a:t>Summer 2024</a:t>
                  </a:r>
                  <a:r>
                    <a:rPr lang="en-US" sz="1800" dirty="0"/>
                    <a:t> Intern at NERC in  their Advanced System Analytics and Modelling team</a:t>
                  </a:r>
                </a:p>
              </p:txBody>
            </p: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0AB98D75-3941-3039-A862-3D796D89FDAC}"/>
                  </a:ext>
                </a:extLst>
              </p:cNvPr>
              <p:cNvGrpSpPr/>
              <p:nvPr/>
            </p:nvGrpSpPr>
            <p:grpSpPr>
              <a:xfrm>
                <a:off x="315145" y="4844642"/>
                <a:ext cx="5856356" cy="751116"/>
                <a:chOff x="315145" y="4844642"/>
                <a:chExt cx="5856356" cy="751116"/>
              </a:xfrm>
            </p:grpSpPr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9B7820D7-7F8E-25CD-7D97-FDF1047C3C79}"/>
                    </a:ext>
                  </a:extLst>
                </p:cNvPr>
                <p:cNvGrpSpPr/>
                <p:nvPr/>
              </p:nvGrpSpPr>
              <p:grpSpPr>
                <a:xfrm>
                  <a:off x="315145" y="4844642"/>
                  <a:ext cx="841919" cy="751116"/>
                  <a:chOff x="7717998" y="4907560"/>
                  <a:chExt cx="1711228" cy="1631658"/>
                </a:xfrm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D247CC6B-61FB-5D4A-9019-719E998060AA}"/>
                      </a:ext>
                    </a:extLst>
                  </p:cNvPr>
                  <p:cNvSpPr/>
                  <p:nvPr/>
                </p:nvSpPr>
                <p:spPr>
                  <a:xfrm>
                    <a:off x="7717998" y="4907560"/>
                    <a:ext cx="1711228" cy="163165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" name="Picture 7" descr="IIT Delhi - Wikipedia">
                    <a:extLst>
                      <a:ext uri="{FF2B5EF4-FFF2-40B4-BE49-F238E27FC236}">
                        <a16:creationId xmlns:a16="http://schemas.microsoft.com/office/drawing/2014/main" id="{34532456-96BB-94AF-96D8-9DD4E81A0D5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03286" y="4961389"/>
                    <a:ext cx="1524000" cy="152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54" name="Subtitle 2">
                  <a:extLst>
                    <a:ext uri="{FF2B5EF4-FFF2-40B4-BE49-F238E27FC236}">
                      <a16:creationId xmlns:a16="http://schemas.microsoft.com/office/drawing/2014/main" id="{19A440EE-BB97-1DE4-EA30-B10642305EF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10748" y="4945460"/>
                  <a:ext cx="4760753" cy="54109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0" tIns="0" rIns="0" bIns="0" rtlCol="0" anchor="t" anchorCtr="1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800"/>
                    </a:spcBef>
                    <a:buFont typeface="Arial" panose="020B0604020202020204" pitchFamily="34" charset="0"/>
                    <a:buNone/>
                    <a:defRPr sz="3200" kern="1200">
                      <a:solidFill>
                        <a:schemeClr val="bg1">
                          <a:lumMod val="85000"/>
                        </a:schemeClr>
                      </a:solidFill>
                      <a:latin typeface="Corbel" panose="020B0503020204020204" pitchFamily="34" charset="0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4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4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4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4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800" b="1" dirty="0"/>
                    <a:t>2020-2022</a:t>
                  </a:r>
                  <a:r>
                    <a:rPr lang="en-US" sz="1800" dirty="0"/>
                    <a:t> Graduate Research Assistant at Indian Institute of Technology, Delhi, India </a:t>
                  </a:r>
                </a:p>
              </p:txBody>
            </p: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8DA73330-E00B-9DF5-A75B-3648779607F6}"/>
                  </a:ext>
                </a:extLst>
              </p:cNvPr>
              <p:cNvGrpSpPr/>
              <p:nvPr/>
            </p:nvGrpSpPr>
            <p:grpSpPr>
              <a:xfrm>
                <a:off x="289462" y="5750652"/>
                <a:ext cx="5882039" cy="885089"/>
                <a:chOff x="289462" y="5750652"/>
                <a:chExt cx="5882039" cy="885089"/>
              </a:xfrm>
            </p:grpSpPr>
            <p:pic>
              <p:nvPicPr>
                <p:cNvPr id="7" name="Picture 6" descr="Crux | The programming and computing club of BITS-Pilani, Hyderabad Campus">
                  <a:extLst>
                    <a:ext uri="{FF2B5EF4-FFF2-40B4-BE49-F238E27FC236}">
                      <a16:creationId xmlns:a16="http://schemas.microsoft.com/office/drawing/2014/main" id="{8F56A823-8484-8269-B18E-FB8929284D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9462" y="5750652"/>
                  <a:ext cx="885089" cy="8850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5" name="Subtitle 2">
                  <a:extLst>
                    <a:ext uri="{FF2B5EF4-FFF2-40B4-BE49-F238E27FC236}">
                      <a16:creationId xmlns:a16="http://schemas.microsoft.com/office/drawing/2014/main" id="{F060DAC9-D9DB-7C7F-0DCE-43531D4D147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10748" y="5922651"/>
                  <a:ext cx="4760753" cy="54109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0" tIns="0" rIns="0" bIns="0" rtlCol="0" anchor="t" anchorCtr="1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800"/>
                    </a:spcBef>
                    <a:buFont typeface="Arial" panose="020B0604020202020204" pitchFamily="34" charset="0"/>
                    <a:buNone/>
                    <a:defRPr sz="3200" kern="1200">
                      <a:solidFill>
                        <a:schemeClr val="bg1">
                          <a:lumMod val="85000"/>
                        </a:schemeClr>
                      </a:solidFill>
                      <a:latin typeface="Corbel" panose="020B0503020204020204" pitchFamily="34" charset="0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4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4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4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4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800" b="1" dirty="0"/>
                    <a:t>2016-2020</a:t>
                  </a:r>
                  <a:r>
                    <a:rPr lang="en-US" sz="1800" dirty="0"/>
                    <a:t> BE EEE at Birla Institute of Technology and Science Pilani, Hyderabad, Telangana, India </a:t>
                  </a:r>
                </a:p>
              </p:txBody>
            </p:sp>
          </p:grpSp>
        </p:grpSp>
      </p:grpSp>
      <p:pic>
        <p:nvPicPr>
          <p:cNvPr id="261" name="Picture 260" descr="A black and white cat logo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637311B1-1844-2CED-7712-DA2C15796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42" y="844096"/>
            <a:ext cx="505006" cy="5050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3" name="Picture 262" descr="A blue square with white letters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B7DA5EAE-BDCE-E2FF-3543-A1D4F3F439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42" y="179840"/>
            <a:ext cx="499145" cy="499145"/>
          </a:xfrm>
          <a:prstGeom prst="rect">
            <a:avLst/>
          </a:prstGeom>
        </p:spPr>
      </p:pic>
      <p:pic>
        <p:nvPicPr>
          <p:cNvPr id="267" name="Picture 266" descr="A blue and white envelope with a letter inside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1D9AE3F2-369B-AA00-75FC-EBBFCDFC4A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42" y="1514213"/>
            <a:ext cx="507608" cy="50760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720" y="3336283"/>
            <a:ext cx="4980391" cy="369117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Tw Cen MT" panose="020B0602020104020603" pitchFamily="34" charset="0"/>
              </a:rPr>
              <a:t>Previous Experiences</a:t>
            </a: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88FB3F94-3976-E0E8-C1CA-E174DD788FB7}"/>
              </a:ext>
            </a:extLst>
          </p:cNvPr>
          <p:cNvGrpSpPr/>
          <p:nvPr/>
        </p:nvGrpSpPr>
        <p:grpSpPr>
          <a:xfrm>
            <a:off x="6633796" y="2242038"/>
            <a:ext cx="5558204" cy="4481660"/>
            <a:chOff x="6633796" y="2242038"/>
            <a:chExt cx="5558204" cy="4481660"/>
          </a:xfrm>
        </p:grpSpPr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CB35CC7-2A22-FABD-3F58-AFE3E1090C5A}"/>
                </a:ext>
              </a:extLst>
            </p:cNvPr>
            <p:cNvSpPr/>
            <p:nvPr/>
          </p:nvSpPr>
          <p:spPr>
            <a:xfrm>
              <a:off x="6633796" y="2242038"/>
              <a:ext cx="5558204" cy="448166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CCD7E120-47C8-6DEF-8DD0-809CF4DF146E}"/>
                </a:ext>
              </a:extLst>
            </p:cNvPr>
            <p:cNvGrpSpPr/>
            <p:nvPr/>
          </p:nvGrpSpPr>
          <p:grpSpPr>
            <a:xfrm>
              <a:off x="6936686" y="2379234"/>
              <a:ext cx="5020189" cy="4197128"/>
              <a:chOff x="6936686" y="2379234"/>
              <a:chExt cx="5020189" cy="4197128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015F2E03-216D-0481-8A31-40968FAB055F}"/>
                  </a:ext>
                </a:extLst>
              </p:cNvPr>
              <p:cNvGrpSpPr/>
              <p:nvPr/>
            </p:nvGrpSpPr>
            <p:grpSpPr>
              <a:xfrm>
                <a:off x="8232672" y="2912155"/>
                <a:ext cx="3724203" cy="3664207"/>
                <a:chOff x="9066541" y="3172758"/>
                <a:chExt cx="6809466" cy="5715257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9" name="Subtitle 2">
                      <a:extLst>
                        <a:ext uri="{FF2B5EF4-FFF2-40B4-BE49-F238E27FC236}">
                          <a16:creationId xmlns:a16="http://schemas.microsoft.com/office/drawing/2014/main" id="{DE1D5147-85CA-8420-76D5-BA5BE8732EF4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9066541" y="3172758"/>
                      <a:ext cx="6809466" cy="5715257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txBody>
                    <a:bodyPr vert="horz" lIns="0" tIns="0" rIns="0" bIns="0" rtlCol="0" anchor="t" anchorCtr="1">
                      <a:normAutofit fontScale="25000" lnSpcReduction="20000"/>
                    </a:bodyPr>
                    <a:lstStyle>
                      <a:lvl1pPr marL="0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800"/>
                        </a:spcBef>
                        <a:buFont typeface="Arial" panose="020B0604020202020204" pitchFamily="34" charset="0"/>
                        <a:buNone/>
                        <a:defRPr sz="320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rbel" panose="020B0503020204020204" pitchFamily="34" charset="0"/>
                          <a:ea typeface="+mn-ea"/>
                          <a:cs typeface="+mn-cs"/>
                        </a:defRPr>
                      </a:lvl1pPr>
                      <a:lvl2pPr marL="4572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buFont typeface="Arial" panose="020B0604020202020204" pitchFamily="34" charset="0"/>
                        <a:buNone/>
                        <a:defRPr sz="20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buFont typeface="Arial" panose="020B0604020202020204" pitchFamily="34" charset="0"/>
                        <a:buNone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sz="6400" dirty="0"/>
                        <a:t>Aryan works on </a:t>
                      </a:r>
                      <a:r>
                        <a:rPr lang="en-US" sz="6400" b="1" i="1" dirty="0">
                          <a:solidFill>
                            <a:srgbClr val="FFFF00"/>
                          </a:solidFill>
                        </a:rPr>
                        <a:t>Scalable Multi Period Optimal Power Flow (MPOPF) in Active Distribution Systems</a:t>
                      </a:r>
                      <a:r>
                        <a:rPr lang="en-US" sz="6400" dirty="0"/>
                        <a:t>.</a:t>
                      </a:r>
                    </a:p>
                    <a:p>
                      <a:r>
                        <a:rPr lang="en-US" sz="7200" b="1" i="1" dirty="0">
                          <a:latin typeface="Tw Cen MT" panose="020B0602020104020603" pitchFamily="34" charset="0"/>
                        </a:rPr>
                        <a:t>What?</a:t>
                      </a:r>
                    </a:p>
                    <a:p>
                      <a:r>
                        <a:rPr lang="en-US" sz="6400" dirty="0"/>
                        <a:t>Given an Active Power Distribution System with Solar PVs and Batteries, Aryan’s research is about determining an optimal day-ahead control schedule for them.</a:t>
                      </a:r>
                    </a:p>
                    <a:p>
                      <a:r>
                        <a:rPr lang="en-US" sz="7200" b="1" i="1" dirty="0">
                          <a:latin typeface="Tw Cen MT" panose="020B0602020104020603" pitchFamily="34" charset="0"/>
                        </a:rPr>
                        <a:t>What has been done?</a:t>
                      </a:r>
                    </a:p>
                    <a:p>
                      <a:r>
                        <a:rPr lang="en-US" sz="6400" dirty="0"/>
                        <a:t>Aryan has applied </a:t>
                      </a:r>
                      <a:r>
                        <a:rPr lang="en-US" sz="6400" b="1" dirty="0"/>
                        <a:t>Spatially Distributed Computation</a:t>
                      </a:r>
                      <a:r>
                        <a:rPr lang="en-US" sz="6400" dirty="0"/>
                        <a:t> for the MPOPF problem with significant computational speedup. </a:t>
                      </a:r>
                      <a:r>
                        <a:rPr lang="en-US" sz="3600" i="1" dirty="0"/>
                        <a:t>(submitted to NAPS </a:t>
                      </a:r>
                      <a14:m>
                        <m:oMath xmlns:m="http://schemas.openxmlformats.org/officeDocument/2006/math"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2024</m:t>
                          </m:r>
                        </m:oMath>
                      </a14:m>
                      <a:r>
                        <a:rPr lang="en-US" sz="3600" i="1" dirty="0"/>
                        <a:t>) </a:t>
                      </a:r>
                      <a:endParaRPr lang="en-US" sz="6400" dirty="0"/>
                    </a:p>
                    <a:p>
                      <a:r>
                        <a:rPr lang="en-US" sz="7200" b="1" i="1" dirty="0">
                          <a:latin typeface="Tw Cen MT" panose="020B0602020104020603" pitchFamily="34" charset="0"/>
                        </a:rPr>
                        <a:t>What is being done?</a:t>
                      </a:r>
                    </a:p>
                    <a:p>
                      <a:r>
                        <a:rPr lang="en-US" sz="6400" dirty="0"/>
                        <a:t>Aryan is currently developing an algorithm which will </a:t>
                      </a:r>
                      <a:r>
                        <a:rPr lang="en-US" sz="6400" b="1" dirty="0"/>
                        <a:t>distribute the computation temporally</a:t>
                      </a:r>
                      <a:r>
                        <a:rPr lang="en-US" sz="6400" dirty="0"/>
                        <a:t>, cutting computation time even further.</a:t>
                      </a:r>
                    </a:p>
                    <a:p>
                      <a:endParaRPr lang="en-US" sz="1800" dirty="0"/>
                    </a:p>
                  </p:txBody>
                </p:sp>
              </mc:Choice>
              <mc:Fallback>
                <p:sp>
                  <p:nvSpPr>
                    <p:cNvPr id="259" name="Subtitle 2">
                      <a:extLst>
                        <a:ext uri="{FF2B5EF4-FFF2-40B4-BE49-F238E27FC236}">
                          <a16:creationId xmlns:a16="http://schemas.microsoft.com/office/drawing/2014/main" id="{DE1D5147-85CA-8420-76D5-BA5BE8732EF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66541" y="3172758"/>
                      <a:ext cx="6809466" cy="571525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2778" t="-3317" r="-3431" b="-3648"/>
                      </a:stretch>
                    </a:blipFill>
                    <a:ln>
                      <a:solidFill>
                        <a:srgbClr val="C000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265" name="Picture 264" descr="A black and white cat logo&#10;&#10;Description automatically generated">
                  <a:hlinkClick r:id="rId14"/>
                  <a:extLst>
                    <a:ext uri="{FF2B5EF4-FFF2-40B4-BE49-F238E27FC236}">
                      <a16:creationId xmlns:a16="http://schemas.microsoft.com/office/drawing/2014/main" id="{610059B0-49F8-44B2-99F2-BDF56249C7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4141" y="5700804"/>
                  <a:ext cx="249530" cy="249531"/>
                </a:xfrm>
                <a:prstGeom prst="ellipse">
                  <a:avLst/>
                </a:prstGeom>
                <a:ln w="3175" cap="rnd">
                  <a:solidFill>
                    <a:srgbClr val="C00000"/>
                  </a:solidFill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</p:grpSp>
          <p:pic>
            <p:nvPicPr>
              <p:cNvPr id="278" name="Picture 277">
                <a:extLst>
                  <a:ext uri="{FF2B5EF4-FFF2-40B4-BE49-F238E27FC236}">
                    <a16:creationId xmlns:a16="http://schemas.microsoft.com/office/drawing/2014/main" id="{A15AF693-928B-56EC-D8F5-DBA57044E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04710" y="3412118"/>
                <a:ext cx="1060862" cy="98114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A0631193-E8F4-001D-DCA8-EF47F009C7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67642" y="4555644"/>
                <a:ext cx="955434" cy="949086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  <p:pic>
            <p:nvPicPr>
              <p:cNvPr id="286" name="Picture 285">
                <a:extLst>
                  <a:ext uri="{FF2B5EF4-FFF2-40B4-BE49-F238E27FC236}">
                    <a16:creationId xmlns:a16="http://schemas.microsoft.com/office/drawing/2014/main" id="{1133F927-999B-DBBE-F189-0DE1B10DF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042113" y="5596301"/>
                <a:ext cx="986054" cy="980061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  <p:sp>
            <p:nvSpPr>
              <p:cNvPr id="287" name="Subtitle 2">
                <a:extLst>
                  <a:ext uri="{FF2B5EF4-FFF2-40B4-BE49-F238E27FC236}">
                    <a16:creationId xmlns:a16="http://schemas.microsoft.com/office/drawing/2014/main" id="{6B986CE0-5AFD-5E42-F7EC-A9096178CE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36686" y="2379234"/>
                <a:ext cx="4980391" cy="36911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t" anchorCtr="1">
                <a:normAutofit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bg1">
                        <a:lumMod val="85000"/>
                      </a:schemeClr>
                    </a:solidFill>
                    <a:latin typeface="Corbel" panose="020B0503020204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Research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250</Words>
  <Application>Microsoft Office PowerPoint</Application>
  <PresentationFormat>Widescreen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Arial</vt:lpstr>
      <vt:lpstr>Calibri</vt:lpstr>
      <vt:lpstr>Cambria Math</vt:lpstr>
      <vt:lpstr>Corbel</vt:lpstr>
      <vt:lpstr>Tw Cen MT</vt:lpstr>
      <vt:lpstr>1_Office Theme</vt:lpstr>
      <vt:lpstr>Aryan Ritwajeet Jha Graduate Research Assistant1 Supervisor: Dr. Anamika Dubey, Associate Professor1 Degree: PhD in Electrical and Computing Engineering Started: Fall 2022 Expected Graduation: Summer 2026 Desired Post Graduation Move: Power Engineering Industry, Utility or R&amp;D in DOE National Labs 1 Energy Systems Innovation Center, School of Electrical Engineering and Computer Science, Voiland College of Engineering, Washington State University, Pullman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Jha, Aryan Ritwajeet</dc:creator>
  <cp:lastModifiedBy>Jha, Aryan Ritwajeet</cp:lastModifiedBy>
  <cp:revision>2</cp:revision>
  <dcterms:created xsi:type="dcterms:W3CDTF">2024-08-19T15:51:07Z</dcterms:created>
  <dcterms:modified xsi:type="dcterms:W3CDTF">2024-08-19T17:15:06Z</dcterms:modified>
</cp:coreProperties>
</file>